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74" d="100"/>
          <a:sy n="74" d="100"/>
        </p:scale>
        <p:origin x="3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Fake News Detection Project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Khushboo Khatri</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9FB31F-A49D-DF53-4588-6D56AAD16FDB}"/>
              </a:ext>
            </a:extLst>
          </p:cNvPr>
          <p:cNvPicPr>
            <a:picLocks noChangeAspect="1"/>
          </p:cNvPicPr>
          <p:nvPr/>
        </p:nvPicPr>
        <p:blipFill>
          <a:blip r:embed="rId2"/>
          <a:stretch>
            <a:fillRect/>
          </a:stretch>
        </p:blipFill>
        <p:spPr>
          <a:xfrm>
            <a:off x="531821" y="444246"/>
            <a:ext cx="5486682" cy="2863997"/>
          </a:xfrm>
          <a:prstGeom prst="rect">
            <a:avLst/>
          </a:prstGeom>
        </p:spPr>
      </p:pic>
      <p:pic>
        <p:nvPicPr>
          <p:cNvPr id="4" name="Picture 3">
            <a:extLst>
              <a:ext uri="{FF2B5EF4-FFF2-40B4-BE49-F238E27FC236}">
                <a16:creationId xmlns:a16="http://schemas.microsoft.com/office/drawing/2014/main" id="{C8DEE5C9-6085-EE0A-F819-6C0AEBCCE34A}"/>
              </a:ext>
            </a:extLst>
          </p:cNvPr>
          <p:cNvPicPr>
            <a:picLocks noChangeAspect="1"/>
          </p:cNvPicPr>
          <p:nvPr/>
        </p:nvPicPr>
        <p:blipFill>
          <a:blip r:embed="rId3"/>
          <a:stretch>
            <a:fillRect/>
          </a:stretch>
        </p:blipFill>
        <p:spPr>
          <a:xfrm>
            <a:off x="6018503" y="326686"/>
            <a:ext cx="5200917" cy="3892750"/>
          </a:xfrm>
          <a:prstGeom prst="rect">
            <a:avLst/>
          </a:prstGeom>
        </p:spPr>
      </p:pic>
      <p:sp>
        <p:nvSpPr>
          <p:cNvPr id="5" name="TextBox 4">
            <a:extLst>
              <a:ext uri="{FF2B5EF4-FFF2-40B4-BE49-F238E27FC236}">
                <a16:creationId xmlns:a16="http://schemas.microsoft.com/office/drawing/2014/main" id="{C03E565E-0BC7-6E0B-4146-6DDA09B2DC90}"/>
              </a:ext>
            </a:extLst>
          </p:cNvPr>
          <p:cNvSpPr txBox="1"/>
          <p:nvPr/>
        </p:nvSpPr>
        <p:spPr>
          <a:xfrm>
            <a:off x="664234" y="4692770"/>
            <a:ext cx="10282687" cy="923330"/>
          </a:xfrm>
          <a:prstGeom prst="rect">
            <a:avLst/>
          </a:prstGeom>
          <a:noFill/>
        </p:spPr>
        <p:txBody>
          <a:bodyPr wrap="square" rtlCol="0">
            <a:spAutoFit/>
          </a:bodyPr>
          <a:lstStyle/>
          <a:p>
            <a:r>
              <a:rPr lang="en-IN" dirty="0"/>
              <a:t>The left plot indicates that there is no null value present in our dataset, we are safe to processed with this dataset. The plot on the right indicates the %age distribution of data over fake and real news after we drop the duplicates from the dataset.</a:t>
            </a:r>
          </a:p>
        </p:txBody>
      </p:sp>
    </p:spTree>
    <p:extLst>
      <p:ext uri="{BB962C8B-B14F-4D97-AF65-F5344CB8AC3E}">
        <p14:creationId xmlns:p14="http://schemas.microsoft.com/office/powerpoint/2010/main" val="29666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976C42-9AD9-12E3-9825-58DD472F8F7A}"/>
              </a:ext>
            </a:extLst>
          </p:cNvPr>
          <p:cNvPicPr>
            <a:picLocks noChangeAspect="1"/>
          </p:cNvPicPr>
          <p:nvPr/>
        </p:nvPicPr>
        <p:blipFill>
          <a:blip r:embed="rId2"/>
          <a:stretch>
            <a:fillRect/>
          </a:stretch>
        </p:blipFill>
        <p:spPr>
          <a:xfrm>
            <a:off x="454205" y="202481"/>
            <a:ext cx="5245100" cy="4089400"/>
          </a:xfrm>
          <a:prstGeom prst="rect">
            <a:avLst/>
          </a:prstGeom>
        </p:spPr>
      </p:pic>
      <p:pic>
        <p:nvPicPr>
          <p:cNvPr id="3" name="Picture 2">
            <a:extLst>
              <a:ext uri="{FF2B5EF4-FFF2-40B4-BE49-F238E27FC236}">
                <a16:creationId xmlns:a16="http://schemas.microsoft.com/office/drawing/2014/main" id="{BBA916D5-4C24-4DC6-C2A4-1679CF988004}"/>
              </a:ext>
            </a:extLst>
          </p:cNvPr>
          <p:cNvPicPr>
            <a:picLocks noChangeAspect="1"/>
          </p:cNvPicPr>
          <p:nvPr/>
        </p:nvPicPr>
        <p:blipFill>
          <a:blip r:embed="rId3"/>
          <a:stretch>
            <a:fillRect/>
          </a:stretch>
        </p:blipFill>
        <p:spPr>
          <a:xfrm>
            <a:off x="6096000" y="202480"/>
            <a:ext cx="5219700" cy="4089400"/>
          </a:xfrm>
          <a:prstGeom prst="rect">
            <a:avLst/>
          </a:prstGeom>
        </p:spPr>
      </p:pic>
      <p:sp>
        <p:nvSpPr>
          <p:cNvPr id="4" name="TextBox 3">
            <a:extLst>
              <a:ext uri="{FF2B5EF4-FFF2-40B4-BE49-F238E27FC236}">
                <a16:creationId xmlns:a16="http://schemas.microsoft.com/office/drawing/2014/main" id="{ED808713-C490-7A10-E57F-4522A74551C3}"/>
              </a:ext>
            </a:extLst>
          </p:cNvPr>
          <p:cNvSpPr txBox="1"/>
          <p:nvPr/>
        </p:nvSpPr>
        <p:spPr>
          <a:xfrm>
            <a:off x="836762" y="4796287"/>
            <a:ext cx="11033185" cy="1200329"/>
          </a:xfrm>
          <a:prstGeom prst="rect">
            <a:avLst/>
          </a:prstGeom>
          <a:noFill/>
        </p:spPr>
        <p:txBody>
          <a:bodyPr wrap="square" rtlCol="0">
            <a:spAutoFit/>
          </a:bodyPr>
          <a:lstStyle/>
          <a:p>
            <a:r>
              <a:rPr lang="en-IN" dirty="0"/>
              <a:t>The plot in the left indicates the word cloud for text of the fake news, while the plot on the right indicates the word cloud of the title of fake news.</a:t>
            </a:r>
          </a:p>
          <a:p>
            <a:r>
              <a:rPr lang="en-IN" dirty="0"/>
              <a:t>Both of the </a:t>
            </a:r>
            <a:r>
              <a:rPr lang="en-IN" dirty="0" err="1"/>
              <a:t>wordcloud</a:t>
            </a:r>
            <a:r>
              <a:rPr lang="en-IN" dirty="0"/>
              <a:t> contain maximum of 400 words which appears more frequently in the text and title of fake news. The large font words are the most recurring words in the text and title of the Fake news.</a:t>
            </a:r>
          </a:p>
        </p:txBody>
      </p:sp>
    </p:spTree>
    <p:extLst>
      <p:ext uri="{BB962C8B-B14F-4D97-AF65-F5344CB8AC3E}">
        <p14:creationId xmlns:p14="http://schemas.microsoft.com/office/powerpoint/2010/main" val="3151964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6D47F-6044-8E89-DD5E-9497F3B23AF4}"/>
              </a:ext>
            </a:extLst>
          </p:cNvPr>
          <p:cNvPicPr>
            <a:picLocks noChangeAspect="1"/>
          </p:cNvPicPr>
          <p:nvPr/>
        </p:nvPicPr>
        <p:blipFill>
          <a:blip r:embed="rId2"/>
          <a:stretch>
            <a:fillRect/>
          </a:stretch>
        </p:blipFill>
        <p:spPr>
          <a:xfrm>
            <a:off x="560897" y="85066"/>
            <a:ext cx="5238750" cy="4685342"/>
          </a:xfrm>
          <a:prstGeom prst="rect">
            <a:avLst/>
          </a:prstGeom>
        </p:spPr>
      </p:pic>
      <p:pic>
        <p:nvPicPr>
          <p:cNvPr id="3" name="Picture 2">
            <a:extLst>
              <a:ext uri="{FF2B5EF4-FFF2-40B4-BE49-F238E27FC236}">
                <a16:creationId xmlns:a16="http://schemas.microsoft.com/office/drawing/2014/main" id="{44B047A6-A07A-B0B1-D7AD-76DB8E306F02}"/>
              </a:ext>
            </a:extLst>
          </p:cNvPr>
          <p:cNvPicPr>
            <a:picLocks noChangeAspect="1"/>
          </p:cNvPicPr>
          <p:nvPr/>
        </p:nvPicPr>
        <p:blipFill>
          <a:blip r:embed="rId3"/>
          <a:stretch>
            <a:fillRect/>
          </a:stretch>
        </p:blipFill>
        <p:spPr>
          <a:xfrm>
            <a:off x="6217009" y="156773"/>
            <a:ext cx="5054600" cy="4541928"/>
          </a:xfrm>
          <a:prstGeom prst="rect">
            <a:avLst/>
          </a:prstGeom>
        </p:spPr>
      </p:pic>
      <p:sp>
        <p:nvSpPr>
          <p:cNvPr id="4" name="TextBox 3">
            <a:extLst>
              <a:ext uri="{FF2B5EF4-FFF2-40B4-BE49-F238E27FC236}">
                <a16:creationId xmlns:a16="http://schemas.microsoft.com/office/drawing/2014/main" id="{50BF91E6-9E61-A3B4-177A-F7D25D516709}"/>
              </a:ext>
            </a:extLst>
          </p:cNvPr>
          <p:cNvSpPr txBox="1"/>
          <p:nvPr/>
        </p:nvSpPr>
        <p:spPr>
          <a:xfrm>
            <a:off x="483079" y="5184475"/>
            <a:ext cx="11335110" cy="1200329"/>
          </a:xfrm>
          <a:prstGeom prst="rect">
            <a:avLst/>
          </a:prstGeom>
          <a:noFill/>
        </p:spPr>
        <p:txBody>
          <a:bodyPr wrap="square" rtlCol="0">
            <a:spAutoFit/>
          </a:bodyPr>
          <a:lstStyle/>
          <a:p>
            <a:r>
              <a:rPr lang="en-IN" dirty="0"/>
              <a:t>From above two plots, the left plot indicates the </a:t>
            </a:r>
            <a:r>
              <a:rPr lang="en-IN" dirty="0" err="1"/>
              <a:t>wordcloud</a:t>
            </a:r>
            <a:r>
              <a:rPr lang="en-IN" dirty="0"/>
              <a:t> for real news text, while the right plot indicates the real news title.</a:t>
            </a:r>
          </a:p>
          <a:p>
            <a:r>
              <a:rPr lang="en-IN" dirty="0"/>
              <a:t>This also consist of maximum 400 words which mostly appears in the real news text and title on the basis of which out model detect whether it is a real news of fake news.</a:t>
            </a:r>
          </a:p>
        </p:txBody>
      </p:sp>
    </p:spTree>
    <p:extLst>
      <p:ext uri="{BB962C8B-B14F-4D97-AF65-F5344CB8AC3E}">
        <p14:creationId xmlns:p14="http://schemas.microsoft.com/office/powerpoint/2010/main" val="1570497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5FE2-705B-6752-7A08-CA38F36E3CD5}"/>
              </a:ext>
            </a:extLst>
          </p:cNvPr>
          <p:cNvSpPr>
            <a:spLocks noGrp="1"/>
          </p:cNvSpPr>
          <p:nvPr>
            <p:ph type="title"/>
          </p:nvPr>
        </p:nvSpPr>
        <p:spPr/>
        <p:txBody>
          <a:bodyPr/>
          <a:lstStyle/>
          <a:p>
            <a:r>
              <a:rPr lang="en-IN" dirty="0"/>
              <a:t>Data Pre-Processing</a:t>
            </a:r>
          </a:p>
        </p:txBody>
      </p:sp>
      <p:sp>
        <p:nvSpPr>
          <p:cNvPr id="3" name="Content Placeholder 2">
            <a:extLst>
              <a:ext uri="{FF2B5EF4-FFF2-40B4-BE49-F238E27FC236}">
                <a16:creationId xmlns:a16="http://schemas.microsoft.com/office/drawing/2014/main" id="{DEDB0571-9023-2677-8D62-F99DCC8331CB}"/>
              </a:ext>
            </a:extLst>
          </p:cNvPr>
          <p:cNvSpPr>
            <a:spLocks noGrp="1"/>
          </p:cNvSpPr>
          <p:nvPr>
            <p:ph idx="1"/>
          </p:nvPr>
        </p:nvSpPr>
        <p:spPr/>
        <p:txBody>
          <a:bodyPr>
            <a:normAutofit fontScale="85000" lnSpcReduction="10000"/>
          </a:bodyPr>
          <a:lstStyle/>
          <a:p>
            <a:r>
              <a:rPr lang="en-IN" dirty="0"/>
              <a:t>We define a function for cleaning the data both text and title columns of the dataset. Which follows following steps:</a:t>
            </a:r>
          </a:p>
          <a:p>
            <a:r>
              <a:rPr lang="en-IN" dirty="0"/>
              <a:t>1. converting data to lower case</a:t>
            </a:r>
          </a:p>
          <a:p>
            <a:r>
              <a:rPr lang="en-IN" dirty="0"/>
              <a:t>2. removing stop words</a:t>
            </a:r>
          </a:p>
          <a:p>
            <a:r>
              <a:rPr lang="en-IN" dirty="0"/>
              <a:t>3. removing punctuations</a:t>
            </a:r>
          </a:p>
          <a:p>
            <a:r>
              <a:rPr lang="en-IN" dirty="0"/>
              <a:t>4. expansion of English language, removing hyperlinks, emails, special character, numbers etc.</a:t>
            </a:r>
          </a:p>
          <a:p>
            <a:r>
              <a:rPr lang="en-IN" dirty="0"/>
              <a:t>5. lemmatize the data</a:t>
            </a:r>
          </a:p>
          <a:p>
            <a:r>
              <a:rPr lang="en-IN" dirty="0"/>
              <a:t>6. we follow same steps for text and title column. </a:t>
            </a:r>
          </a:p>
          <a:p>
            <a:r>
              <a:rPr lang="en-IN" dirty="0"/>
              <a:t>This is basically data cleaning part, from here we got pre processed clean data, which we are going to use further in the project.</a:t>
            </a:r>
          </a:p>
        </p:txBody>
      </p:sp>
    </p:spTree>
    <p:extLst>
      <p:ext uri="{BB962C8B-B14F-4D97-AF65-F5344CB8AC3E}">
        <p14:creationId xmlns:p14="http://schemas.microsoft.com/office/powerpoint/2010/main" val="743862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B0E4C-7D4C-3B77-C505-DC7E7703A1C4}"/>
              </a:ext>
            </a:extLst>
          </p:cNvPr>
          <p:cNvSpPr>
            <a:spLocks noGrp="1"/>
          </p:cNvSpPr>
          <p:nvPr>
            <p:ph type="title"/>
          </p:nvPr>
        </p:nvSpPr>
        <p:spPr/>
        <p:txBody>
          <a:bodyPr/>
          <a:lstStyle/>
          <a:p>
            <a:r>
              <a:rPr lang="en-IN" dirty="0"/>
              <a:t>Splitting data</a:t>
            </a:r>
          </a:p>
        </p:txBody>
      </p:sp>
      <p:sp>
        <p:nvSpPr>
          <p:cNvPr id="3" name="Content Placeholder 2">
            <a:extLst>
              <a:ext uri="{FF2B5EF4-FFF2-40B4-BE49-F238E27FC236}">
                <a16:creationId xmlns:a16="http://schemas.microsoft.com/office/drawing/2014/main" id="{B797F655-6B01-86A6-544B-508DAA3FC1D9}"/>
              </a:ext>
            </a:extLst>
          </p:cNvPr>
          <p:cNvSpPr>
            <a:spLocks noGrp="1"/>
          </p:cNvSpPr>
          <p:nvPr>
            <p:ph idx="1"/>
          </p:nvPr>
        </p:nvSpPr>
        <p:spPr/>
        <p:txBody>
          <a:bodyPr/>
          <a:lstStyle/>
          <a:p>
            <a:r>
              <a:rPr lang="en-IN" dirty="0"/>
              <a:t>We split our pre processed data into first feature and label(output) category then further split them into train , cv, test dataset using </a:t>
            </a:r>
            <a:r>
              <a:rPr lang="en-IN" dirty="0" err="1"/>
              <a:t>train_test_split</a:t>
            </a:r>
            <a:r>
              <a:rPr lang="en-IN" dirty="0"/>
              <a:t>().</a:t>
            </a:r>
          </a:p>
          <a:p>
            <a:r>
              <a:rPr lang="en-IN" dirty="0"/>
              <a:t>Here we train the data using train dataset , cv dataset is used for cross validation purpose and test dataset for test purpose in the model building.</a:t>
            </a:r>
          </a:p>
          <a:p>
            <a:r>
              <a:rPr lang="en-IN" dirty="0"/>
              <a:t>By dividing data into three set helps in improving the efficiency of the model and also prevents data leakage.</a:t>
            </a:r>
          </a:p>
        </p:txBody>
      </p:sp>
      <p:pic>
        <p:nvPicPr>
          <p:cNvPr id="9" name="Picture 8">
            <a:extLst>
              <a:ext uri="{FF2B5EF4-FFF2-40B4-BE49-F238E27FC236}">
                <a16:creationId xmlns:a16="http://schemas.microsoft.com/office/drawing/2014/main" id="{53967D02-4AA5-AE8D-5131-CD9FD8F6D7AF}"/>
              </a:ext>
            </a:extLst>
          </p:cNvPr>
          <p:cNvPicPr>
            <a:picLocks noChangeAspect="1"/>
          </p:cNvPicPr>
          <p:nvPr/>
        </p:nvPicPr>
        <p:blipFill>
          <a:blip r:embed="rId2"/>
          <a:stretch>
            <a:fillRect/>
          </a:stretch>
        </p:blipFill>
        <p:spPr>
          <a:xfrm>
            <a:off x="3026299" y="4220591"/>
            <a:ext cx="7588640" cy="2145703"/>
          </a:xfrm>
          <a:prstGeom prst="rect">
            <a:avLst/>
          </a:prstGeom>
        </p:spPr>
      </p:pic>
    </p:spTree>
    <p:extLst>
      <p:ext uri="{BB962C8B-B14F-4D97-AF65-F5344CB8AC3E}">
        <p14:creationId xmlns:p14="http://schemas.microsoft.com/office/powerpoint/2010/main" val="3261659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53D8-82CD-9D56-497F-D734B8B3DE67}"/>
              </a:ext>
            </a:extLst>
          </p:cNvPr>
          <p:cNvSpPr>
            <a:spLocks noGrp="1"/>
          </p:cNvSpPr>
          <p:nvPr>
            <p:ph type="title"/>
          </p:nvPr>
        </p:nvSpPr>
        <p:spPr/>
        <p:txBody>
          <a:bodyPr/>
          <a:lstStyle/>
          <a:p>
            <a:r>
              <a:rPr lang="en-IN" dirty="0"/>
              <a:t>Vectorization/ Encoding</a:t>
            </a:r>
          </a:p>
        </p:txBody>
      </p:sp>
      <p:sp>
        <p:nvSpPr>
          <p:cNvPr id="3" name="Content Placeholder 2">
            <a:extLst>
              <a:ext uri="{FF2B5EF4-FFF2-40B4-BE49-F238E27FC236}">
                <a16:creationId xmlns:a16="http://schemas.microsoft.com/office/drawing/2014/main" id="{10B2D3C7-6D1E-5F04-92E0-0E8D7E42CA7F}"/>
              </a:ext>
            </a:extLst>
          </p:cNvPr>
          <p:cNvSpPr>
            <a:spLocks noGrp="1"/>
          </p:cNvSpPr>
          <p:nvPr>
            <p:ph idx="1"/>
          </p:nvPr>
        </p:nvSpPr>
        <p:spPr/>
        <p:txBody>
          <a:bodyPr/>
          <a:lstStyle/>
          <a:p>
            <a:r>
              <a:rPr lang="en-IN" dirty="0"/>
              <a:t>For our text and title pre processed column we need to change them into vectors which are machine understandable, which then will be used in the model building purpose. And for our label data, we use map () we map fake as 1 and real as 0.We also perform label ender in subject column.</a:t>
            </a:r>
          </a:p>
          <a:p>
            <a:r>
              <a:rPr lang="en-IN" dirty="0"/>
              <a:t>For vectorization of text data we use TFIDF Vectorizer in order to change text to vectors. One thing to note here is that we perform similar operations on both the text and title column.</a:t>
            </a:r>
          </a:p>
        </p:txBody>
      </p:sp>
      <p:pic>
        <p:nvPicPr>
          <p:cNvPr id="5" name="Picture 4">
            <a:extLst>
              <a:ext uri="{FF2B5EF4-FFF2-40B4-BE49-F238E27FC236}">
                <a16:creationId xmlns:a16="http://schemas.microsoft.com/office/drawing/2014/main" id="{5C879D53-7B04-B553-9E6F-27068BF36719}"/>
              </a:ext>
            </a:extLst>
          </p:cNvPr>
          <p:cNvPicPr>
            <a:picLocks noChangeAspect="1"/>
          </p:cNvPicPr>
          <p:nvPr/>
        </p:nvPicPr>
        <p:blipFill>
          <a:blip r:embed="rId2"/>
          <a:stretch>
            <a:fillRect/>
          </a:stretch>
        </p:blipFill>
        <p:spPr>
          <a:xfrm>
            <a:off x="3836094" y="4222630"/>
            <a:ext cx="5150115" cy="2247181"/>
          </a:xfrm>
          <a:prstGeom prst="rect">
            <a:avLst/>
          </a:prstGeom>
        </p:spPr>
      </p:pic>
    </p:spTree>
    <p:extLst>
      <p:ext uri="{BB962C8B-B14F-4D97-AF65-F5344CB8AC3E}">
        <p14:creationId xmlns:p14="http://schemas.microsoft.com/office/powerpoint/2010/main" val="1752874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C327-9B39-B5CE-8CA7-176E826ED4C8}"/>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9C4F8262-6D1A-4BE3-65EA-BB799CFB433B}"/>
              </a:ext>
            </a:extLst>
          </p:cNvPr>
          <p:cNvSpPr>
            <a:spLocks noGrp="1"/>
          </p:cNvSpPr>
          <p:nvPr>
            <p:ph idx="1"/>
          </p:nvPr>
        </p:nvSpPr>
        <p:spPr/>
        <p:txBody>
          <a:bodyPr>
            <a:normAutofit fontScale="92500" lnSpcReduction="20000"/>
          </a:bodyPr>
          <a:lstStyle/>
          <a:p>
            <a:r>
              <a:rPr lang="en-IN" dirty="0"/>
              <a:t>In order to build a model, we first need to merge all the pre processed vectorized feature column, to form one </a:t>
            </a:r>
            <a:r>
              <a:rPr lang="en-IN" dirty="0" err="1"/>
              <a:t>dataframe</a:t>
            </a:r>
            <a:r>
              <a:rPr lang="en-IN" dirty="0"/>
              <a:t>. For that purpose we will use </a:t>
            </a:r>
            <a:r>
              <a:rPr lang="en-IN" dirty="0" err="1"/>
              <a:t>hstack</a:t>
            </a:r>
            <a:r>
              <a:rPr lang="en-IN" dirty="0"/>
              <a:t>.</a:t>
            </a:r>
          </a:p>
          <a:p>
            <a:r>
              <a:rPr lang="en-IN" dirty="0"/>
              <a:t>Following are the classification approach we carried in our project:</a:t>
            </a:r>
          </a:p>
          <a:p>
            <a:r>
              <a:rPr lang="en-IN" dirty="0"/>
              <a:t>1. </a:t>
            </a:r>
            <a:r>
              <a:rPr lang="en-IN" dirty="0" err="1"/>
              <a:t>MultinomialNB</a:t>
            </a:r>
            <a:endParaRPr lang="en-IN" dirty="0"/>
          </a:p>
          <a:p>
            <a:r>
              <a:rPr lang="en-IN" dirty="0"/>
              <a:t>2. Logistic regression</a:t>
            </a:r>
          </a:p>
          <a:p>
            <a:r>
              <a:rPr lang="en-IN" dirty="0"/>
              <a:t>3. </a:t>
            </a:r>
            <a:r>
              <a:rPr lang="en-IN" dirty="0" err="1"/>
              <a:t>RandomForest</a:t>
            </a:r>
            <a:r>
              <a:rPr lang="en-IN" dirty="0"/>
              <a:t> Classifier</a:t>
            </a:r>
          </a:p>
          <a:p>
            <a:r>
              <a:rPr lang="en-IN" dirty="0"/>
              <a:t>4. Decision tree Classifier</a:t>
            </a:r>
          </a:p>
          <a:p>
            <a:r>
              <a:rPr lang="en-IN" dirty="0"/>
              <a:t>5. SVC</a:t>
            </a:r>
          </a:p>
          <a:p>
            <a:r>
              <a:rPr lang="en-IN" dirty="0"/>
              <a:t>6. XGBOOST Classifier</a:t>
            </a:r>
          </a:p>
        </p:txBody>
      </p:sp>
    </p:spTree>
    <p:extLst>
      <p:ext uri="{BB962C8B-B14F-4D97-AF65-F5344CB8AC3E}">
        <p14:creationId xmlns:p14="http://schemas.microsoft.com/office/powerpoint/2010/main" val="1693747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0F202-AAE6-DD2D-B2DC-47D56061960B}"/>
              </a:ext>
            </a:extLst>
          </p:cNvPr>
          <p:cNvSpPr>
            <a:spLocks noGrp="1"/>
          </p:cNvSpPr>
          <p:nvPr>
            <p:ph type="title"/>
          </p:nvPr>
        </p:nvSpPr>
        <p:spPr/>
        <p:txBody>
          <a:bodyPr/>
          <a:lstStyle/>
          <a:p>
            <a:r>
              <a:rPr lang="en-IN" dirty="0"/>
              <a:t>Summarizing Each Algorithm</a:t>
            </a:r>
          </a:p>
        </p:txBody>
      </p:sp>
      <p:pic>
        <p:nvPicPr>
          <p:cNvPr id="4" name="Content Placeholder 3">
            <a:extLst>
              <a:ext uri="{FF2B5EF4-FFF2-40B4-BE49-F238E27FC236}">
                <a16:creationId xmlns:a16="http://schemas.microsoft.com/office/drawing/2014/main" id="{5998863A-D92B-5EC0-46F1-1B08C2D9421A}"/>
              </a:ext>
            </a:extLst>
          </p:cNvPr>
          <p:cNvPicPr>
            <a:picLocks noGrp="1" noChangeAspect="1"/>
          </p:cNvPicPr>
          <p:nvPr>
            <p:ph idx="1"/>
          </p:nvPr>
        </p:nvPicPr>
        <p:blipFill>
          <a:blip r:embed="rId2"/>
          <a:stretch>
            <a:fillRect/>
          </a:stretch>
        </p:blipFill>
        <p:spPr>
          <a:xfrm>
            <a:off x="2801724" y="2313587"/>
            <a:ext cx="4780895" cy="1939235"/>
          </a:xfrm>
          <a:prstGeom prst="rect">
            <a:avLst/>
          </a:prstGeom>
        </p:spPr>
      </p:pic>
      <p:sp>
        <p:nvSpPr>
          <p:cNvPr id="5" name="TextBox 4">
            <a:extLst>
              <a:ext uri="{FF2B5EF4-FFF2-40B4-BE49-F238E27FC236}">
                <a16:creationId xmlns:a16="http://schemas.microsoft.com/office/drawing/2014/main" id="{A6B970C1-9EBB-A69F-1371-5F6F728404FC}"/>
              </a:ext>
            </a:extLst>
          </p:cNvPr>
          <p:cNvSpPr txBox="1"/>
          <p:nvPr/>
        </p:nvSpPr>
        <p:spPr>
          <a:xfrm>
            <a:off x="1431985" y="4580626"/>
            <a:ext cx="9842740" cy="1754326"/>
          </a:xfrm>
          <a:prstGeom prst="rect">
            <a:avLst/>
          </a:prstGeom>
          <a:noFill/>
        </p:spPr>
        <p:txBody>
          <a:bodyPr wrap="square" rtlCol="0">
            <a:spAutoFit/>
          </a:bodyPr>
          <a:lstStyle/>
          <a:p>
            <a:r>
              <a:rPr lang="en-IN" dirty="0"/>
              <a:t>From above we can observe that top three models are having scores almost in the same line. SVC has f1 score which is minor less than that of Logistic Regression. However the ROC AUC score of both the algorithms are almost same. In this way Logistic Regression works better than that of SVC.</a:t>
            </a:r>
          </a:p>
          <a:p>
            <a:r>
              <a:rPr lang="en-IN" dirty="0"/>
              <a:t>By looking at the entire picture and also considering classification report and confusion matrix I think Logistic regression is better model then other two.</a:t>
            </a:r>
          </a:p>
          <a:p>
            <a:r>
              <a:rPr lang="en-IN" dirty="0"/>
              <a:t>So we will save Logistic regression as our final model. </a:t>
            </a:r>
          </a:p>
        </p:txBody>
      </p:sp>
    </p:spTree>
    <p:extLst>
      <p:ext uri="{BB962C8B-B14F-4D97-AF65-F5344CB8AC3E}">
        <p14:creationId xmlns:p14="http://schemas.microsoft.com/office/powerpoint/2010/main" val="3783456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5912-1BC0-1001-98F8-2D24D3519C0C}"/>
              </a:ext>
            </a:extLst>
          </p:cNvPr>
          <p:cNvSpPr>
            <a:spLocks noGrp="1"/>
          </p:cNvSpPr>
          <p:nvPr>
            <p:ph type="title"/>
          </p:nvPr>
        </p:nvSpPr>
        <p:spPr/>
        <p:txBody>
          <a:bodyPr/>
          <a:lstStyle/>
          <a:p>
            <a:r>
              <a:rPr lang="en-IN" dirty="0"/>
              <a:t>Scores for final model(Logistic Regression)</a:t>
            </a:r>
          </a:p>
        </p:txBody>
      </p:sp>
      <p:pic>
        <p:nvPicPr>
          <p:cNvPr id="5" name="Content Placeholder 4">
            <a:extLst>
              <a:ext uri="{FF2B5EF4-FFF2-40B4-BE49-F238E27FC236}">
                <a16:creationId xmlns:a16="http://schemas.microsoft.com/office/drawing/2014/main" id="{C4990A71-1C81-38AD-3FC5-DB748F65F020}"/>
              </a:ext>
            </a:extLst>
          </p:cNvPr>
          <p:cNvPicPr>
            <a:picLocks noGrp="1" noChangeAspect="1"/>
          </p:cNvPicPr>
          <p:nvPr>
            <p:ph idx="1"/>
          </p:nvPr>
        </p:nvPicPr>
        <p:blipFill>
          <a:blip r:embed="rId2"/>
          <a:stretch>
            <a:fillRect/>
          </a:stretch>
        </p:blipFill>
        <p:spPr>
          <a:xfrm>
            <a:off x="1097280" y="2323535"/>
            <a:ext cx="3867349" cy="1587582"/>
          </a:xfrm>
        </p:spPr>
      </p:pic>
      <p:pic>
        <p:nvPicPr>
          <p:cNvPr id="7" name="Picture 6">
            <a:extLst>
              <a:ext uri="{FF2B5EF4-FFF2-40B4-BE49-F238E27FC236}">
                <a16:creationId xmlns:a16="http://schemas.microsoft.com/office/drawing/2014/main" id="{425D23D6-9F19-8763-5DCB-E4F7430A0927}"/>
              </a:ext>
            </a:extLst>
          </p:cNvPr>
          <p:cNvPicPr>
            <a:picLocks noChangeAspect="1"/>
          </p:cNvPicPr>
          <p:nvPr/>
        </p:nvPicPr>
        <p:blipFill>
          <a:blip r:embed="rId3"/>
          <a:stretch>
            <a:fillRect/>
          </a:stretch>
        </p:blipFill>
        <p:spPr>
          <a:xfrm>
            <a:off x="6126480" y="2139098"/>
            <a:ext cx="3321221" cy="2838596"/>
          </a:xfrm>
          <a:prstGeom prst="rect">
            <a:avLst/>
          </a:prstGeom>
        </p:spPr>
      </p:pic>
      <p:pic>
        <p:nvPicPr>
          <p:cNvPr id="9" name="Picture 8">
            <a:extLst>
              <a:ext uri="{FF2B5EF4-FFF2-40B4-BE49-F238E27FC236}">
                <a16:creationId xmlns:a16="http://schemas.microsoft.com/office/drawing/2014/main" id="{D093CA34-A62D-6280-6A33-DB4DE19E1EDA}"/>
              </a:ext>
            </a:extLst>
          </p:cNvPr>
          <p:cNvPicPr>
            <a:picLocks noChangeAspect="1"/>
          </p:cNvPicPr>
          <p:nvPr/>
        </p:nvPicPr>
        <p:blipFill>
          <a:blip r:embed="rId4"/>
          <a:stretch>
            <a:fillRect/>
          </a:stretch>
        </p:blipFill>
        <p:spPr>
          <a:xfrm>
            <a:off x="1403409" y="4814848"/>
            <a:ext cx="2311519" cy="473145"/>
          </a:xfrm>
          <a:prstGeom prst="rect">
            <a:avLst/>
          </a:prstGeom>
        </p:spPr>
      </p:pic>
      <p:sp>
        <p:nvSpPr>
          <p:cNvPr id="10" name="TextBox 9">
            <a:extLst>
              <a:ext uri="{FF2B5EF4-FFF2-40B4-BE49-F238E27FC236}">
                <a16:creationId xmlns:a16="http://schemas.microsoft.com/office/drawing/2014/main" id="{597920C7-92EE-29EF-85FD-8839D7A98EAE}"/>
              </a:ext>
            </a:extLst>
          </p:cNvPr>
          <p:cNvSpPr txBox="1"/>
          <p:nvPr/>
        </p:nvSpPr>
        <p:spPr>
          <a:xfrm>
            <a:off x="1026543" y="5419760"/>
            <a:ext cx="9144000" cy="923330"/>
          </a:xfrm>
          <a:prstGeom prst="rect">
            <a:avLst/>
          </a:prstGeom>
          <a:noFill/>
        </p:spPr>
        <p:txBody>
          <a:bodyPr wrap="square" rtlCol="0">
            <a:spAutoFit/>
          </a:bodyPr>
          <a:lstStyle/>
          <a:p>
            <a:r>
              <a:rPr lang="en-IN" dirty="0"/>
              <a:t>From here we can clearly see that the classification report is perfect, the roc </a:t>
            </a:r>
            <a:r>
              <a:rPr lang="en-IN" dirty="0" err="1"/>
              <a:t>auc</a:t>
            </a:r>
            <a:r>
              <a:rPr lang="en-IN" dirty="0"/>
              <a:t> score is .9998 and f1 score is also good, .9967</a:t>
            </a:r>
          </a:p>
          <a:p>
            <a:r>
              <a:rPr lang="en-IN" dirty="0"/>
              <a:t>We also get decent score in confusion matrix.</a:t>
            </a:r>
          </a:p>
        </p:txBody>
      </p:sp>
    </p:spTree>
    <p:extLst>
      <p:ext uri="{BB962C8B-B14F-4D97-AF65-F5344CB8AC3E}">
        <p14:creationId xmlns:p14="http://schemas.microsoft.com/office/powerpoint/2010/main" val="266092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1775-2FCF-C411-140E-E535A626D4A0}"/>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2E726E32-8F69-403B-B636-E8AB1BC7F20D}"/>
              </a:ext>
            </a:extLst>
          </p:cNvPr>
          <p:cNvSpPr>
            <a:spLocks noGrp="1"/>
          </p:cNvSpPr>
          <p:nvPr>
            <p:ph idx="1"/>
          </p:nvPr>
        </p:nvSpPr>
        <p:spPr/>
        <p:txBody>
          <a:bodyPr/>
          <a:lstStyle/>
          <a:p>
            <a:pPr marL="457200">
              <a:lnSpc>
                <a:spcPct val="107000"/>
              </a:lnSpc>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What's inside is more than just rows and columns. Make it easy for others to get started by describing how you acquired the data and what time period it represents, too.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In our project we build a NLP model to detect fake news, here we took a fake and true dataset, the implemented some data cleaning function, then vectorized it using TFIDF vectorizer and finally build a Logistic Regression model with .99 of f1 score and .99 of roc </a:t>
            </a:r>
            <a:r>
              <a:rPr lang="en-IN" sz="1800" dirty="0" err="1">
                <a:effectLst/>
                <a:latin typeface="Calibri" panose="020F0502020204030204" pitchFamily="34" charset="0"/>
                <a:ea typeface="Calibri" panose="020F0502020204030204" pitchFamily="34" charset="0"/>
                <a:cs typeface="Calibri" panose="020F0502020204030204" pitchFamily="34" charset="0"/>
              </a:rPr>
              <a:t>auc</a:t>
            </a:r>
            <a:r>
              <a:rPr lang="en-IN" sz="1800" dirty="0">
                <a:effectLst/>
                <a:latin typeface="Calibri" panose="020F0502020204030204" pitchFamily="34" charset="0"/>
                <a:ea typeface="Calibri" panose="020F0502020204030204" pitchFamily="34" charset="0"/>
                <a:cs typeface="Calibri" panose="020F0502020204030204" pitchFamily="34" charset="0"/>
              </a:rPr>
              <a:t> score.</a:t>
            </a:r>
          </a:p>
          <a:p>
            <a:pPr marL="457200">
              <a:lnSpc>
                <a:spcPct val="107000"/>
              </a:lnSpc>
              <a:spcAft>
                <a:spcPts val="800"/>
              </a:spcAft>
            </a:pPr>
            <a:r>
              <a:rPr lang="en-IN" sz="1800" dirty="0">
                <a:latin typeface="Calibri" panose="020F0502020204030204" pitchFamily="34" charset="0"/>
                <a:ea typeface="Calibri" panose="020F0502020204030204" pitchFamily="34" charset="0"/>
                <a:cs typeface="Calibri" panose="020F0502020204030204" pitchFamily="34" charset="0"/>
              </a:rPr>
              <a:t>The confusion matrix also show high classification of accuracy, overall the model is good fit.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9157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Introduction </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3095795863"/>
              </p:ext>
            </p:extLst>
          </p:nvPr>
        </p:nvGraphicFramePr>
        <p:xfrm>
          <a:off x="1138687" y="2216879"/>
          <a:ext cx="10016676" cy="4165048"/>
        </p:xfrm>
        <a:graphic>
          <a:graphicData uri="http://schemas.openxmlformats.org/drawingml/2006/table">
            <a:tbl>
              <a:tblPr firstRow="1" bandRow="1">
                <a:noFill/>
                <a:tableStyleId>{3B4B98B0-60AC-42C2-AFA5-B58CD77FA1E5}</a:tableStyleId>
              </a:tblPr>
              <a:tblGrid>
                <a:gridCol w="2472876">
                  <a:extLst>
                    <a:ext uri="{9D8B030D-6E8A-4147-A177-3AD203B41FA5}">
                      <a16:colId xmlns:a16="http://schemas.microsoft.com/office/drawing/2014/main" val="2981917977"/>
                    </a:ext>
                  </a:extLst>
                </a:gridCol>
                <a:gridCol w="2514600">
                  <a:extLst>
                    <a:ext uri="{9D8B030D-6E8A-4147-A177-3AD203B41FA5}">
                      <a16:colId xmlns:a16="http://schemas.microsoft.com/office/drawing/2014/main" val="945233394"/>
                    </a:ext>
                  </a:extLst>
                </a:gridCol>
                <a:gridCol w="2514600">
                  <a:extLst>
                    <a:ext uri="{9D8B030D-6E8A-4147-A177-3AD203B41FA5}">
                      <a16:colId xmlns:a16="http://schemas.microsoft.com/office/drawing/2014/main" val="2572263168"/>
                    </a:ext>
                  </a:extLst>
                </a:gridCol>
                <a:gridCol w="2514600">
                  <a:extLst>
                    <a:ext uri="{9D8B030D-6E8A-4147-A177-3AD203B41FA5}">
                      <a16:colId xmlns:a16="http://schemas.microsoft.com/office/drawing/2014/main" val="1765783061"/>
                    </a:ext>
                  </a:extLst>
                </a:gridCol>
              </a:tblGrid>
              <a:tr h="938353">
                <a:tc>
                  <a:txBody>
                    <a:bodyPr/>
                    <a:lstStyle/>
                    <a:p>
                      <a:r>
                        <a:rPr lang="en-US" sz="2400" b="0" cap="all" spc="150" dirty="0">
                          <a:solidFill>
                            <a:schemeClr val="lt1"/>
                          </a:solidFill>
                        </a:rPr>
                        <a:t>About Project</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DATASET</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Visualization</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Data Cleaning</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888547">
                <a:tc>
                  <a:txBody>
                    <a:bodyPr/>
                    <a:lstStyle/>
                    <a:p>
                      <a:r>
                        <a:rPr lang="en-US" sz="1400" cap="none" spc="0" dirty="0">
                          <a:solidFill>
                            <a:schemeClr val="tx1"/>
                          </a:solidFill>
                        </a:rPr>
                        <a:t>this include the introduction phase of project</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This tells us about the dataset</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This include visualization and EDA</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This include pre processing of data</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1132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cap="none" spc="0" dirty="0">
                          <a:solidFill>
                            <a:schemeClr val="tx1"/>
                          </a:solidFill>
                        </a:rPr>
                        <a:t>DATA SPLITTING</a:t>
                      </a:r>
                    </a:p>
                    <a:p>
                      <a:endParaRPr lang="en-US" sz="1400" kern="1200" cap="none" spc="0" dirty="0">
                        <a:solidFill>
                          <a:schemeClr val="tx1"/>
                        </a:solidFill>
                        <a:latin typeface="+mn-lt"/>
                        <a:ea typeface="+mn-ea"/>
                        <a:cs typeface="+mn-cs"/>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cap="none" spc="0" dirty="0">
                          <a:solidFill>
                            <a:schemeClr val="tx1"/>
                          </a:solidFill>
                        </a:rPr>
                        <a:t>VECTORIZATION/ENCODING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cap="none" spc="0" dirty="0">
                          <a:solidFill>
                            <a:schemeClr val="tx1"/>
                          </a:solidFill>
                        </a:rPr>
                        <a:t>MODEL BUILDING</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cap="none" spc="0" dirty="0">
                          <a:solidFill>
                            <a:schemeClr val="tx1"/>
                          </a:solidFill>
                        </a:rPr>
                        <a:t>SUMMARIZATION/ CONCLUSION</a:t>
                      </a: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888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cap="none" spc="0" dirty="0">
                        <a:solidFill>
                          <a:schemeClr val="tx1"/>
                        </a:solidFill>
                      </a:endParaRPr>
                    </a:p>
                    <a:p>
                      <a:r>
                        <a:rPr lang="en-US" sz="1400" cap="none" spc="0" dirty="0">
                          <a:solidFill>
                            <a:schemeClr val="tx1"/>
                          </a:solidFill>
                        </a:rPr>
                        <a:t>This include splitting data into train cv and test.</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cap="none" spc="0" dirty="0">
                        <a:solidFill>
                          <a:schemeClr val="tx1"/>
                        </a:solidFill>
                      </a:endParaRPr>
                    </a:p>
                    <a:p>
                      <a:r>
                        <a:rPr lang="en-US" sz="1400" cap="none" spc="0" dirty="0">
                          <a:solidFill>
                            <a:schemeClr val="tx1"/>
                          </a:solidFill>
                        </a:rPr>
                        <a:t>Converting text data into vector form</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cap="none" spc="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Building the model</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 </a:t>
                      </a:r>
                    </a:p>
                    <a:p>
                      <a:r>
                        <a:rPr lang="en-US" sz="1400" cap="none" spc="0" dirty="0">
                          <a:solidFill>
                            <a:schemeClr val="tx1"/>
                          </a:solidFill>
                        </a:rPr>
                        <a:t>Summarizing and concluding the project.</a:t>
                      </a: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5A00-6123-8CC3-FDC2-6D6F3D0C38D0}"/>
              </a:ext>
            </a:extLst>
          </p:cNvPr>
          <p:cNvSpPr>
            <a:spLocks noGrp="1"/>
          </p:cNvSpPr>
          <p:nvPr>
            <p:ph type="title"/>
          </p:nvPr>
        </p:nvSpPr>
        <p:spPr/>
        <p:txBody>
          <a:bodyPr/>
          <a:lstStyle/>
          <a:p>
            <a:r>
              <a:rPr lang="en-IN"/>
              <a:t>Thank You</a:t>
            </a:r>
          </a:p>
        </p:txBody>
      </p:sp>
    </p:spTree>
    <p:extLst>
      <p:ext uri="{BB962C8B-B14F-4D97-AF65-F5344CB8AC3E}">
        <p14:creationId xmlns:p14="http://schemas.microsoft.com/office/powerpoint/2010/main" val="341119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4817F-2ECB-39F6-B732-511A46F7E1CA}"/>
              </a:ext>
            </a:extLst>
          </p:cNvPr>
          <p:cNvSpPr>
            <a:spLocks noGrp="1"/>
          </p:cNvSpPr>
          <p:nvPr>
            <p:ph type="title"/>
          </p:nvPr>
        </p:nvSpPr>
        <p:spPr/>
        <p:txBody>
          <a:bodyPr/>
          <a:lstStyle/>
          <a:p>
            <a:r>
              <a:rPr lang="en-IN" dirty="0"/>
              <a:t>About Project</a:t>
            </a:r>
          </a:p>
        </p:txBody>
      </p:sp>
      <p:sp>
        <p:nvSpPr>
          <p:cNvPr id="3" name="Content Placeholder 2">
            <a:extLst>
              <a:ext uri="{FF2B5EF4-FFF2-40B4-BE49-F238E27FC236}">
                <a16:creationId xmlns:a16="http://schemas.microsoft.com/office/drawing/2014/main" id="{0BFC1638-4388-90C3-6842-69024014E668}"/>
              </a:ext>
            </a:extLst>
          </p:cNvPr>
          <p:cNvSpPr>
            <a:spLocks noGrp="1"/>
          </p:cNvSpPr>
          <p:nvPr>
            <p:ph idx="1"/>
          </p:nvPr>
        </p:nvSpPr>
        <p:spPr/>
        <p:txBody>
          <a:bodyPr/>
          <a:lstStyle/>
          <a:p>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Fake news has become one of the biggest problems of our age. It has serious impact on our online as well as offline discourse. One can even go as far as saying that, to date, fake news poses a clear and present danger to western democracy and stability of the society.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400"/>
              </a:lnSpc>
            </a:pPr>
            <a:r>
              <a:rPr lang="en-IN" sz="1800" u="sng" spc="-5" dirty="0">
                <a:solidFill>
                  <a:srgbClr val="292929"/>
                </a:solidFill>
                <a:effectLst/>
                <a:latin typeface="Calibri" panose="020F0502020204030204" pitchFamily="34" charset="0"/>
                <a:ea typeface="Times New Roman" panose="02020603050405020304" pitchFamily="18" charset="0"/>
              </a:rPr>
              <a:t>What is a Fake News</a:t>
            </a:r>
            <a:r>
              <a:rPr lang="en-IN" sz="1800" spc="-5" dirty="0">
                <a:solidFill>
                  <a:srgbClr val="292929"/>
                </a:solidFill>
                <a:effectLst/>
                <a:latin typeface="Calibri" panose="020F0502020204030204" pitchFamily="34"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nSpc>
                <a:spcPts val="2400"/>
              </a:lnSpc>
              <a:spcBef>
                <a:spcPts val="2400"/>
              </a:spcBef>
            </a:pPr>
            <a:r>
              <a:rPr lang="en-IN" sz="1800" spc="-5" dirty="0">
                <a:solidFill>
                  <a:srgbClr val="292929"/>
                </a:solidFill>
                <a:effectLst/>
                <a:latin typeface="Georgia" panose="02040502050405020303" pitchFamily="18" charset="0"/>
                <a:ea typeface="Times New Roman" panose="02020603050405020304" pitchFamily="18" charset="0"/>
              </a:rPr>
              <a:t>Fake news's simple meaning is to incorporate information that leads people to the wrong path. Nowadays fake news spreading like water and people share this information without verifying it. This is often done to further or impose certain ideas and is often achieved with political agendas.</a:t>
            </a:r>
            <a:endParaRPr lang="en-IN" sz="1800" dirty="0">
              <a:effectLst/>
              <a:latin typeface="Times New Roman" panose="02020603050405020304" pitchFamily="18" charset="0"/>
              <a:ea typeface="Times New Roman" panose="02020603050405020304" pitchFamily="18" charset="0"/>
            </a:endParaRPr>
          </a:p>
          <a:p>
            <a:pPr>
              <a:lnSpc>
                <a:spcPts val="2400"/>
              </a:lnSpc>
              <a:spcBef>
                <a:spcPts val="2400"/>
              </a:spcBef>
            </a:pPr>
            <a:r>
              <a:rPr lang="en-IN" sz="1800" spc="-5" dirty="0">
                <a:solidFill>
                  <a:srgbClr val="292929"/>
                </a:solidFill>
                <a:effectLst/>
                <a:latin typeface="Georgia" panose="02040502050405020303" pitchFamily="18" charset="0"/>
                <a:ea typeface="Times New Roman" panose="02020603050405020304" pitchFamily="18" charset="0"/>
              </a:rPr>
              <a:t>For media outlets, the ability to attract viewers to their websites is necessary to generate online advertising revenue. So it is necessary to detect fake news.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10787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32F3A-9AD8-37B0-CFC7-F9D47D2DE179}"/>
              </a:ext>
            </a:extLst>
          </p:cNvPr>
          <p:cNvSpPr>
            <a:spLocks noGrp="1"/>
          </p:cNvSpPr>
          <p:nvPr>
            <p:ph type="title"/>
          </p:nvPr>
        </p:nvSpPr>
        <p:spPr/>
        <p:txBody>
          <a:bodyPr/>
          <a:lstStyle/>
          <a:p>
            <a:r>
              <a:rPr lang="en-IN" dirty="0" err="1"/>
              <a:t>DataSet</a:t>
            </a:r>
            <a:endParaRPr lang="en-IN" dirty="0"/>
          </a:p>
        </p:txBody>
      </p:sp>
      <p:sp>
        <p:nvSpPr>
          <p:cNvPr id="3" name="Content Placeholder 2">
            <a:extLst>
              <a:ext uri="{FF2B5EF4-FFF2-40B4-BE49-F238E27FC236}">
                <a16:creationId xmlns:a16="http://schemas.microsoft.com/office/drawing/2014/main" id="{C3881AB9-2DCC-9623-7B6E-21823E7C9273}"/>
              </a:ext>
            </a:extLst>
          </p:cNvPr>
          <p:cNvSpPr>
            <a:spLocks noGrp="1"/>
          </p:cNvSpPr>
          <p:nvPr>
            <p:ph idx="1"/>
          </p:nvPr>
        </p:nvSpPr>
        <p:spPr/>
        <p:txBody>
          <a:bodyPr/>
          <a:lstStyle/>
          <a:p>
            <a:r>
              <a:rPr lang="en-IN" dirty="0"/>
              <a:t>We got our dataset from our internship organization, and it has been told that it is downloaded from Kaggle. </a:t>
            </a:r>
            <a:r>
              <a:rPr lang="en-IN" spc="-5" dirty="0">
                <a:solidFill>
                  <a:srgbClr val="292929"/>
                </a:solidFill>
                <a:effectLst/>
                <a:ea typeface="Times New Roman" panose="02020603050405020304" pitchFamily="18" charset="0"/>
              </a:rPr>
              <a:t>There are two datasets one for fake news and one for true news. In true news, there is 21417 news, and in fake news, there is 23481 news. You have to insert one label column one for fake news and zero for true news. We are combined both datasets using pandas built-in function.</a:t>
            </a:r>
            <a:endParaRPr lang="en-IN" dirty="0">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436906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BD85-1DBD-D398-A2D2-9690AB7242DF}"/>
              </a:ext>
            </a:extLst>
          </p:cNvPr>
          <p:cNvSpPr>
            <a:spLocks noGrp="1"/>
          </p:cNvSpPr>
          <p:nvPr>
            <p:ph type="title"/>
          </p:nvPr>
        </p:nvSpPr>
        <p:spPr/>
        <p:txBody>
          <a:bodyPr/>
          <a:lstStyle/>
          <a:p>
            <a:r>
              <a:rPr lang="en-IN" dirty="0"/>
              <a:t>Visualization /EDA</a:t>
            </a:r>
          </a:p>
        </p:txBody>
      </p:sp>
      <p:pic>
        <p:nvPicPr>
          <p:cNvPr id="5" name="Content Placeholder 4">
            <a:extLst>
              <a:ext uri="{FF2B5EF4-FFF2-40B4-BE49-F238E27FC236}">
                <a16:creationId xmlns:a16="http://schemas.microsoft.com/office/drawing/2014/main" id="{1F18D853-5B1B-2AF8-C229-B56AD1E24150}"/>
              </a:ext>
            </a:extLst>
          </p:cNvPr>
          <p:cNvPicPr>
            <a:picLocks noGrp="1" noChangeAspect="1"/>
          </p:cNvPicPr>
          <p:nvPr>
            <p:ph idx="1"/>
          </p:nvPr>
        </p:nvPicPr>
        <p:blipFill>
          <a:blip r:embed="rId2"/>
          <a:stretch>
            <a:fillRect/>
          </a:stretch>
        </p:blipFill>
        <p:spPr>
          <a:xfrm>
            <a:off x="1715330" y="2086273"/>
            <a:ext cx="3835597" cy="2959252"/>
          </a:xfrm>
        </p:spPr>
      </p:pic>
      <p:pic>
        <p:nvPicPr>
          <p:cNvPr id="7" name="Picture 6">
            <a:extLst>
              <a:ext uri="{FF2B5EF4-FFF2-40B4-BE49-F238E27FC236}">
                <a16:creationId xmlns:a16="http://schemas.microsoft.com/office/drawing/2014/main" id="{0E4FE60B-BFC0-2810-3B4E-CC29E0810D5B}"/>
              </a:ext>
            </a:extLst>
          </p:cNvPr>
          <p:cNvPicPr>
            <a:picLocks noChangeAspect="1"/>
          </p:cNvPicPr>
          <p:nvPr/>
        </p:nvPicPr>
        <p:blipFill>
          <a:blip r:embed="rId3"/>
          <a:stretch>
            <a:fillRect/>
          </a:stretch>
        </p:blipFill>
        <p:spPr>
          <a:xfrm>
            <a:off x="6641075" y="2124375"/>
            <a:ext cx="3295819" cy="2921150"/>
          </a:xfrm>
          <a:prstGeom prst="rect">
            <a:avLst/>
          </a:prstGeom>
        </p:spPr>
      </p:pic>
      <p:sp>
        <p:nvSpPr>
          <p:cNvPr id="8" name="TextBox 7">
            <a:extLst>
              <a:ext uri="{FF2B5EF4-FFF2-40B4-BE49-F238E27FC236}">
                <a16:creationId xmlns:a16="http://schemas.microsoft.com/office/drawing/2014/main" id="{0A1C9C95-245D-7A2C-27D1-3536C79CE52B}"/>
              </a:ext>
            </a:extLst>
          </p:cNvPr>
          <p:cNvSpPr txBox="1"/>
          <p:nvPr/>
        </p:nvSpPr>
        <p:spPr>
          <a:xfrm>
            <a:off x="862642" y="5279366"/>
            <a:ext cx="10541479" cy="646331"/>
          </a:xfrm>
          <a:prstGeom prst="rect">
            <a:avLst/>
          </a:prstGeom>
          <a:noFill/>
        </p:spPr>
        <p:txBody>
          <a:bodyPr wrap="square" rtlCol="0">
            <a:spAutoFit/>
          </a:bodyPr>
          <a:lstStyle/>
          <a:p>
            <a:r>
              <a:rPr lang="en-IN" dirty="0"/>
              <a:t>Above plots shows the distribution of fake and real news in our final dataset, first plot shows the numerical representation while the second plot shows the %age distribution.</a:t>
            </a:r>
          </a:p>
        </p:txBody>
      </p:sp>
    </p:spTree>
    <p:extLst>
      <p:ext uri="{BB962C8B-B14F-4D97-AF65-F5344CB8AC3E}">
        <p14:creationId xmlns:p14="http://schemas.microsoft.com/office/powerpoint/2010/main" val="2253120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F5E4B-8581-B851-F46F-12E4CF11E91A}"/>
              </a:ext>
            </a:extLst>
          </p:cNvPr>
          <p:cNvPicPr>
            <a:picLocks noChangeAspect="1"/>
          </p:cNvPicPr>
          <p:nvPr/>
        </p:nvPicPr>
        <p:blipFill>
          <a:blip r:embed="rId2"/>
          <a:stretch>
            <a:fillRect/>
          </a:stretch>
        </p:blipFill>
        <p:spPr>
          <a:xfrm>
            <a:off x="141720" y="217717"/>
            <a:ext cx="5283472" cy="3886400"/>
          </a:xfrm>
          <a:prstGeom prst="rect">
            <a:avLst/>
          </a:prstGeom>
        </p:spPr>
      </p:pic>
      <p:pic>
        <p:nvPicPr>
          <p:cNvPr id="7" name="Picture 6">
            <a:extLst>
              <a:ext uri="{FF2B5EF4-FFF2-40B4-BE49-F238E27FC236}">
                <a16:creationId xmlns:a16="http://schemas.microsoft.com/office/drawing/2014/main" id="{4ED59837-9CD1-07D1-1F38-073187296912}"/>
              </a:ext>
            </a:extLst>
          </p:cNvPr>
          <p:cNvPicPr>
            <a:picLocks noChangeAspect="1"/>
          </p:cNvPicPr>
          <p:nvPr/>
        </p:nvPicPr>
        <p:blipFill>
          <a:blip r:embed="rId3"/>
          <a:stretch>
            <a:fillRect/>
          </a:stretch>
        </p:blipFill>
        <p:spPr>
          <a:xfrm>
            <a:off x="5865642" y="333514"/>
            <a:ext cx="5429529" cy="3930852"/>
          </a:xfrm>
          <a:prstGeom prst="rect">
            <a:avLst/>
          </a:prstGeom>
        </p:spPr>
      </p:pic>
      <p:sp>
        <p:nvSpPr>
          <p:cNvPr id="8" name="TextBox 7">
            <a:extLst>
              <a:ext uri="{FF2B5EF4-FFF2-40B4-BE49-F238E27FC236}">
                <a16:creationId xmlns:a16="http://schemas.microsoft.com/office/drawing/2014/main" id="{CFA36BDC-00BF-7DE8-0157-255C87B3D22B}"/>
              </a:ext>
            </a:extLst>
          </p:cNvPr>
          <p:cNvSpPr txBox="1"/>
          <p:nvPr/>
        </p:nvSpPr>
        <p:spPr>
          <a:xfrm>
            <a:off x="715992" y="4744528"/>
            <a:ext cx="10239555" cy="1200329"/>
          </a:xfrm>
          <a:prstGeom prst="rect">
            <a:avLst/>
          </a:prstGeom>
          <a:noFill/>
        </p:spPr>
        <p:txBody>
          <a:bodyPr wrap="square" rtlCol="0">
            <a:spAutoFit/>
          </a:bodyPr>
          <a:lstStyle/>
          <a:p>
            <a:r>
              <a:rPr lang="en-IN" dirty="0"/>
              <a:t>These two plots are of subject column, first plot defines the distribution of news data among various subjects. While the second plot shows the distribution of real and fake news among those subjects.</a:t>
            </a:r>
          </a:p>
          <a:p>
            <a:r>
              <a:rPr lang="en-IN" dirty="0"/>
              <a:t>We observe that most of the real news is from politics and </a:t>
            </a:r>
            <a:r>
              <a:rPr lang="en-IN" dirty="0" err="1"/>
              <a:t>worldnews</a:t>
            </a:r>
            <a:r>
              <a:rPr lang="en-IN" dirty="0"/>
              <a:t> while all other columns are fake news along with these two.</a:t>
            </a:r>
          </a:p>
        </p:txBody>
      </p:sp>
    </p:spTree>
    <p:extLst>
      <p:ext uri="{BB962C8B-B14F-4D97-AF65-F5344CB8AC3E}">
        <p14:creationId xmlns:p14="http://schemas.microsoft.com/office/powerpoint/2010/main" val="278780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8CEF9F-A3FC-912C-F4BB-24B653D5C6FF}"/>
              </a:ext>
            </a:extLst>
          </p:cNvPr>
          <p:cNvPicPr>
            <a:picLocks noChangeAspect="1"/>
          </p:cNvPicPr>
          <p:nvPr/>
        </p:nvPicPr>
        <p:blipFill>
          <a:blip r:embed="rId2"/>
          <a:stretch>
            <a:fillRect/>
          </a:stretch>
        </p:blipFill>
        <p:spPr>
          <a:xfrm>
            <a:off x="0" y="157218"/>
            <a:ext cx="5639090" cy="3645087"/>
          </a:xfrm>
          <a:prstGeom prst="rect">
            <a:avLst/>
          </a:prstGeom>
        </p:spPr>
      </p:pic>
      <p:pic>
        <p:nvPicPr>
          <p:cNvPr id="5" name="Picture 4">
            <a:extLst>
              <a:ext uri="{FF2B5EF4-FFF2-40B4-BE49-F238E27FC236}">
                <a16:creationId xmlns:a16="http://schemas.microsoft.com/office/drawing/2014/main" id="{F8918CEF-2653-073A-6103-6AA73DF316E5}"/>
              </a:ext>
            </a:extLst>
          </p:cNvPr>
          <p:cNvPicPr>
            <a:picLocks noChangeAspect="1"/>
          </p:cNvPicPr>
          <p:nvPr/>
        </p:nvPicPr>
        <p:blipFill>
          <a:blip r:embed="rId3"/>
          <a:stretch>
            <a:fillRect/>
          </a:stretch>
        </p:blipFill>
        <p:spPr>
          <a:xfrm>
            <a:off x="6096000" y="224287"/>
            <a:ext cx="5463396" cy="3881887"/>
          </a:xfrm>
          <a:prstGeom prst="rect">
            <a:avLst/>
          </a:prstGeom>
        </p:spPr>
      </p:pic>
      <p:sp>
        <p:nvSpPr>
          <p:cNvPr id="6" name="TextBox 5">
            <a:extLst>
              <a:ext uri="{FF2B5EF4-FFF2-40B4-BE49-F238E27FC236}">
                <a16:creationId xmlns:a16="http://schemas.microsoft.com/office/drawing/2014/main" id="{63474665-C336-B5AE-A0E4-C2E41BDEBE00}"/>
              </a:ext>
            </a:extLst>
          </p:cNvPr>
          <p:cNvSpPr txBox="1"/>
          <p:nvPr/>
        </p:nvSpPr>
        <p:spPr>
          <a:xfrm>
            <a:off x="595223" y="4615132"/>
            <a:ext cx="10644996" cy="1477328"/>
          </a:xfrm>
          <a:prstGeom prst="rect">
            <a:avLst/>
          </a:prstGeom>
          <a:noFill/>
        </p:spPr>
        <p:txBody>
          <a:bodyPr wrap="square" rtlCol="0">
            <a:spAutoFit/>
          </a:bodyPr>
          <a:lstStyle/>
          <a:p>
            <a:r>
              <a:rPr lang="en-IN" dirty="0"/>
              <a:t>From these plot it is clear that the distribution of year among the dataset is not proper, first plot shows data distribution among the year 2015, 2016, 2017, we got two 2016 and 2017 looks like the year distribution for fake and real news is not tallied properly in feature extraction.</a:t>
            </a:r>
          </a:p>
          <a:p>
            <a:r>
              <a:rPr lang="en-IN" dirty="0"/>
              <a:t>The second plot shows fake and real news over the years, we observe that we got real news for year 2016 and 2017. while we got fake news for year 2015, 2016, 2017. </a:t>
            </a:r>
          </a:p>
        </p:txBody>
      </p:sp>
    </p:spTree>
    <p:extLst>
      <p:ext uri="{BB962C8B-B14F-4D97-AF65-F5344CB8AC3E}">
        <p14:creationId xmlns:p14="http://schemas.microsoft.com/office/powerpoint/2010/main" val="2980512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4B22D-679D-CF2F-AFCA-953A79E9D764}"/>
              </a:ext>
            </a:extLst>
          </p:cNvPr>
          <p:cNvPicPr>
            <a:picLocks noChangeAspect="1"/>
          </p:cNvPicPr>
          <p:nvPr/>
        </p:nvPicPr>
        <p:blipFill>
          <a:blip r:embed="rId2"/>
          <a:stretch>
            <a:fillRect/>
          </a:stretch>
        </p:blipFill>
        <p:spPr>
          <a:xfrm>
            <a:off x="236247" y="370659"/>
            <a:ext cx="5473981" cy="3753043"/>
          </a:xfrm>
          <a:prstGeom prst="rect">
            <a:avLst/>
          </a:prstGeom>
        </p:spPr>
      </p:pic>
      <p:pic>
        <p:nvPicPr>
          <p:cNvPr id="5" name="Picture 4">
            <a:extLst>
              <a:ext uri="{FF2B5EF4-FFF2-40B4-BE49-F238E27FC236}">
                <a16:creationId xmlns:a16="http://schemas.microsoft.com/office/drawing/2014/main" id="{FCAAD9DB-6BBD-8B55-18E6-1866628E526E}"/>
              </a:ext>
            </a:extLst>
          </p:cNvPr>
          <p:cNvPicPr>
            <a:picLocks noChangeAspect="1"/>
          </p:cNvPicPr>
          <p:nvPr/>
        </p:nvPicPr>
        <p:blipFill>
          <a:blip r:embed="rId3"/>
          <a:stretch>
            <a:fillRect/>
          </a:stretch>
        </p:blipFill>
        <p:spPr>
          <a:xfrm>
            <a:off x="5645908" y="310550"/>
            <a:ext cx="5454930" cy="3714941"/>
          </a:xfrm>
          <a:prstGeom prst="rect">
            <a:avLst/>
          </a:prstGeom>
        </p:spPr>
      </p:pic>
      <p:sp>
        <p:nvSpPr>
          <p:cNvPr id="6" name="TextBox 5">
            <a:extLst>
              <a:ext uri="{FF2B5EF4-FFF2-40B4-BE49-F238E27FC236}">
                <a16:creationId xmlns:a16="http://schemas.microsoft.com/office/drawing/2014/main" id="{51F116D5-B6FB-456D-274E-2A4BF563CD97}"/>
              </a:ext>
            </a:extLst>
          </p:cNvPr>
          <p:cNvSpPr txBox="1"/>
          <p:nvPr/>
        </p:nvSpPr>
        <p:spPr>
          <a:xfrm>
            <a:off x="491706" y="4477109"/>
            <a:ext cx="11283351" cy="2031325"/>
          </a:xfrm>
          <a:prstGeom prst="rect">
            <a:avLst/>
          </a:prstGeom>
          <a:noFill/>
        </p:spPr>
        <p:txBody>
          <a:bodyPr wrap="square" rtlCol="0">
            <a:spAutoFit/>
          </a:bodyPr>
          <a:lstStyle/>
          <a:p>
            <a:r>
              <a:rPr lang="en-IN" dirty="0"/>
              <a:t>From above two plots, the left plot indicate the news distributions over the months, again here also we see that we got abbreviation along side of full form of  month. The data distribution is completely random, which makes me realise that may be date columns are not that correlated with our target column we can drop it as it is.</a:t>
            </a:r>
          </a:p>
          <a:p>
            <a:r>
              <a:rPr lang="en-IN" dirty="0"/>
              <a:t>Similar fashion can also observe in the right side plot which shows the distribution of news on various dates.</a:t>
            </a:r>
          </a:p>
          <a:p>
            <a:endParaRPr lang="en-IN" dirty="0"/>
          </a:p>
          <a:p>
            <a:r>
              <a:rPr lang="en-IN" dirty="0"/>
              <a:t>We will drop year month and date column which is the outcome of feature extraction of date column. As it is an NLP problem which deals with only text also we don’t find any direct connect between date feature and Label.</a:t>
            </a:r>
          </a:p>
        </p:txBody>
      </p:sp>
    </p:spTree>
    <p:extLst>
      <p:ext uri="{BB962C8B-B14F-4D97-AF65-F5344CB8AC3E}">
        <p14:creationId xmlns:p14="http://schemas.microsoft.com/office/powerpoint/2010/main" val="2771350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42A3D-AAE7-2B1E-D8A0-A67F375B4D5E}"/>
              </a:ext>
            </a:extLst>
          </p:cNvPr>
          <p:cNvPicPr>
            <a:picLocks noChangeAspect="1"/>
          </p:cNvPicPr>
          <p:nvPr/>
        </p:nvPicPr>
        <p:blipFill>
          <a:blip r:embed="rId2"/>
          <a:stretch>
            <a:fillRect/>
          </a:stretch>
        </p:blipFill>
        <p:spPr>
          <a:xfrm>
            <a:off x="1109932" y="216988"/>
            <a:ext cx="3511730" cy="4267419"/>
          </a:xfrm>
          <a:prstGeom prst="rect">
            <a:avLst/>
          </a:prstGeom>
        </p:spPr>
      </p:pic>
      <p:pic>
        <p:nvPicPr>
          <p:cNvPr id="7" name="Picture 6">
            <a:extLst>
              <a:ext uri="{FF2B5EF4-FFF2-40B4-BE49-F238E27FC236}">
                <a16:creationId xmlns:a16="http://schemas.microsoft.com/office/drawing/2014/main" id="{41A981F6-5FC6-8E58-B460-F6559819606D}"/>
              </a:ext>
            </a:extLst>
          </p:cNvPr>
          <p:cNvPicPr>
            <a:picLocks noChangeAspect="1"/>
          </p:cNvPicPr>
          <p:nvPr/>
        </p:nvPicPr>
        <p:blipFill>
          <a:blip r:embed="rId3"/>
          <a:stretch>
            <a:fillRect/>
          </a:stretch>
        </p:blipFill>
        <p:spPr>
          <a:xfrm>
            <a:off x="6672499" y="564652"/>
            <a:ext cx="3626036" cy="3054507"/>
          </a:xfrm>
          <a:prstGeom prst="rect">
            <a:avLst/>
          </a:prstGeom>
        </p:spPr>
      </p:pic>
      <p:sp>
        <p:nvSpPr>
          <p:cNvPr id="8" name="TextBox 7">
            <a:extLst>
              <a:ext uri="{FF2B5EF4-FFF2-40B4-BE49-F238E27FC236}">
                <a16:creationId xmlns:a16="http://schemas.microsoft.com/office/drawing/2014/main" id="{58FA2C0B-F159-6B1C-993B-B9788C9113E9}"/>
              </a:ext>
            </a:extLst>
          </p:cNvPr>
          <p:cNvSpPr txBox="1"/>
          <p:nvPr/>
        </p:nvSpPr>
        <p:spPr>
          <a:xfrm>
            <a:off x="905774" y="4649638"/>
            <a:ext cx="10179169" cy="646331"/>
          </a:xfrm>
          <a:prstGeom prst="rect">
            <a:avLst/>
          </a:prstGeom>
          <a:noFill/>
        </p:spPr>
        <p:txBody>
          <a:bodyPr wrap="square" rtlCol="0">
            <a:spAutoFit/>
          </a:bodyPr>
          <a:lstStyle/>
          <a:p>
            <a:r>
              <a:rPr lang="en-IN" dirty="0"/>
              <a:t>From above, the left plot indicates the number of articles per subject , while the plot on right indicates the number of fake and real articles.</a:t>
            </a:r>
          </a:p>
        </p:txBody>
      </p:sp>
    </p:spTree>
    <p:extLst>
      <p:ext uri="{BB962C8B-B14F-4D97-AF65-F5344CB8AC3E}">
        <p14:creationId xmlns:p14="http://schemas.microsoft.com/office/powerpoint/2010/main" val="80559035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{1267C186-4091-4126-B0DE-989D2B511E7D}tf22712842_win32</Template>
  <TotalTime>107</TotalTime>
  <Words>1432</Words>
  <Application>Microsoft Office PowerPoint</Application>
  <PresentationFormat>Widescreen</PresentationFormat>
  <Paragraphs>83</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Bookman Old Style</vt:lpstr>
      <vt:lpstr>Calibri</vt:lpstr>
      <vt:lpstr>Franklin Gothic Book</vt:lpstr>
      <vt:lpstr>Georgia</vt:lpstr>
      <vt:lpstr>Times New Roman</vt:lpstr>
      <vt:lpstr>1_RetrospectVTI</vt:lpstr>
      <vt:lpstr>Fake News Detection Project</vt:lpstr>
      <vt:lpstr>Introduction </vt:lpstr>
      <vt:lpstr>About Project</vt:lpstr>
      <vt:lpstr>DataSet</vt:lpstr>
      <vt:lpstr>Visualization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vt:lpstr>
      <vt:lpstr>Splitting data</vt:lpstr>
      <vt:lpstr>Vectorization/ Encoding</vt:lpstr>
      <vt:lpstr>Model Building</vt:lpstr>
      <vt:lpstr>Summarizing Each Algorithm</vt:lpstr>
      <vt:lpstr>Scores for final model(Logistic Regression)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 Project</dc:title>
  <dc:creator>khush_khatri@outlook.com</dc:creator>
  <cp:lastModifiedBy>khush_khatri@outlook.com</cp:lastModifiedBy>
  <cp:revision>1</cp:revision>
  <dcterms:created xsi:type="dcterms:W3CDTF">2022-12-10T18:25:35Z</dcterms:created>
  <dcterms:modified xsi:type="dcterms:W3CDTF">2022-12-10T20:13:19Z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